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81" r:id="rId4"/>
    <p:sldId id="258" r:id="rId5"/>
    <p:sldId id="260" r:id="rId6"/>
    <p:sldId id="263" r:id="rId7"/>
    <p:sldId id="274" r:id="rId8"/>
    <p:sldId id="275" r:id="rId9"/>
    <p:sldId id="277" r:id="rId10"/>
    <p:sldId id="264" r:id="rId11"/>
    <p:sldId id="280" r:id="rId12"/>
    <p:sldId id="265" r:id="rId13"/>
    <p:sldId id="268" r:id="rId14"/>
    <p:sldId id="269" r:id="rId15"/>
    <p:sldId id="282" r:id="rId16"/>
    <p:sldId id="278" r:id="rId17"/>
    <p:sldId id="273" r:id="rId18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1" d="100"/>
          <a:sy n="121" d="100"/>
        </p:scale>
        <p:origin x="5022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Terrain variedness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5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FE-4980-909E-5C0DE2996BF1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3915296"/>
        <c:axId val="1143919616"/>
      </c:barChart>
      <c:catAx>
        <c:axId val="11439152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143919616"/>
        <c:crosses val="autoZero"/>
        <c:auto val="1"/>
        <c:lblAlgn val="ctr"/>
        <c:lblOffset val="100"/>
        <c:noMultiLvlLbl val="0"/>
      </c:catAx>
      <c:valAx>
        <c:axId val="11439196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14391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Terrain realism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3</c:v>
                </c:pt>
                <c:pt idx="3">
                  <c:v>2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6B2-43E5-B5A2-054E963712D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3915296"/>
        <c:axId val="1143919616"/>
      </c:barChart>
      <c:catAx>
        <c:axId val="11439152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143919616"/>
        <c:crosses val="autoZero"/>
        <c:auto val="1"/>
        <c:lblAlgn val="ctr"/>
        <c:lblOffset val="100"/>
        <c:noMultiLvlLbl val="0"/>
      </c:catAx>
      <c:valAx>
        <c:axId val="11439196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14391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Puzzle intuitiveness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1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185-46AA-80AF-31887D690F9E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3915296"/>
        <c:axId val="1143919616"/>
      </c:barChart>
      <c:catAx>
        <c:axId val="11439152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143919616"/>
        <c:crosses val="autoZero"/>
        <c:auto val="1"/>
        <c:lblAlgn val="ctr"/>
        <c:lblOffset val="100"/>
        <c:noMultiLvlLbl val="0"/>
      </c:catAx>
      <c:valAx>
        <c:axId val="11439196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14391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LID4096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Overall score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LID4096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Sheet1!$A$2:$A$6</c:f>
              <c:numCache>
                <c:formatCode>General</c:formatCode>
                <c:ptCount val="5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0</c:v>
                </c:pt>
                <c:pt idx="1">
                  <c:v>0</c:v>
                </c:pt>
                <c:pt idx="2">
                  <c:v>2</c:v>
                </c:pt>
                <c:pt idx="3">
                  <c:v>4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E69-4517-BAE1-87B71088EB53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143915296"/>
        <c:axId val="1143919616"/>
      </c:barChart>
      <c:catAx>
        <c:axId val="114391529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143919616"/>
        <c:crosses val="autoZero"/>
        <c:auto val="1"/>
        <c:lblAlgn val="ctr"/>
        <c:lblOffset val="100"/>
        <c:noMultiLvlLbl val="0"/>
      </c:catAx>
      <c:valAx>
        <c:axId val="114391961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LID4096"/>
          </a:p>
        </c:txPr>
        <c:crossAx val="114391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97E105D-5C39-C064-F835-98200A50BB9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5532EDF-8B70-93DD-E41F-33D532EE772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7E0E39-E08D-4E1F-9A39-294F22E7170D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189CF4-042F-6E16-EE48-531FD9C5932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983973-4E08-F61C-AF3A-83F5106FE98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7DF3FF-4172-446E-9958-F9EB73F28C1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4379101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557E7F-E4F8-4031-8E76-4B5DC50C2742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9B60D3-014B-40D9-9208-625CCA4B89B9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2586827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B80B5-D84C-D460-3652-7C2574270A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AB6A5-2D4D-6B7C-5C80-B74D8F5C7D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2C699-6417-9F9B-0CA0-13D0376E0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8AB2F1-B10C-B66C-18C4-BF74AD444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B8150F-19FA-4658-2B42-F7FD5D1652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05682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D85F-2244-BD11-9B75-112C1C0D8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3CD899-DD66-75D6-3FA7-4A969C7EE5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9BD847-F307-5F8E-8FE4-29DB1A57C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BA309-A395-EEAF-6123-163F598A8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25BDC6-8BA5-69CA-03A6-A476AA7A59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22207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31F893-35E3-6C80-CB7F-B4702C41F1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02A751-9B99-6353-D12A-D44E739116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71259-6921-008F-4C10-FA8BC8A02A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AC0ED7-077B-1F27-37BF-28DFD7FB3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6FC32-540F-8843-FC2D-7FD6CBF9C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756266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8F4C7-E082-FFE6-FDDC-B2B5B703A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15251-EC61-79B7-362B-22DD4500C0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52E2E8-A9BC-E65F-3DA5-22414D557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206DC-DEFA-1779-A7F1-03D7B3AB03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16E189-D3A5-7D9D-1DA3-0543D1061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49644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7679C-107E-E2CF-1D2A-F93203CB5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DE023-FFA1-C626-F789-ADB11853AE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639F1A-6585-8B82-06E8-4C93D5A47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234F5E-1E90-751F-8F08-D89BDFBD91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F0A6A3-52BC-C830-7A90-B4BDCD3B68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144281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A3878-9A9D-AE96-5BE1-242F7ADFA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81026-4B70-5C80-84CC-D79E629521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F2CA6-B106-FC28-D0A5-FC7582521A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19FCA-0CC9-B1F4-25E7-8E86E9087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0EC76E-540E-F3A2-110C-BB3C5529A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2E13E7-CEB3-A7C3-E31B-A8BC5D610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774776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07D30-D002-5810-E2EF-11EF22268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F8573B-2884-8CE9-EBA9-E3F31D8C02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8744CF-D0F8-5BBE-27AC-CD3690FA87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0EB6FE-D79D-EE08-9533-927407B08F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B0315-A4FF-A319-8F58-6ECD2CBC05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6A671B-210B-5571-B701-391D3C16A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2F7287-ED41-2EF9-6A21-D44E9725F7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CE17C1-9E1E-0C92-417F-A2A5EA403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46963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F8645-FEF9-9ADC-97D2-D461FD251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1A296A-BD89-7C2F-427A-B5B5A5DC7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5AF9B5-E123-46C2-DDFF-9FF315C36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A0F10D-F4AE-0C64-0474-8DFF8A322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71253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2511A7-B044-A9A0-BDD3-2B90D6D40C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7AFD61-4E44-543B-E2B6-BD392D24C2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7FDA27-8501-16C7-9C27-1E71E6C42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61912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0E149-52AF-273F-9C5C-C300128B1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52173-9C5B-46E0-E0A5-D71227E32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462D87-00B0-6F4A-4E22-CA81A559F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4E26C5-002E-51F4-ABA3-79E4D7D17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6F3171-78B4-4F38-D1C4-734F14EDE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7688E4-76F7-417B-F078-530CF7AFD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96054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79F38-537E-6613-6B0B-5AA42F3EED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957E7EB-936A-F8FE-6C6B-BB3C3D3871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FEDAED-BD5C-79C5-9646-204F052D59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E26B2C-411D-B641-CB77-F8D33696C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18DF3E-C903-B46D-65F2-CF222DE9F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FD7779-463E-B16B-7F12-56F4ECB82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000898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96AB89-D7ED-6CC1-3C0A-E3514F21C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70F430-E8AD-D180-7791-38FFEE57FA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FD0077-C808-1250-0D1A-44459AC5A1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4B609-3C13-42E5-8F8D-9B8E0FF71FCF}" type="datetimeFigureOut">
              <a:rPr lang="LID4096" smtClean="0"/>
              <a:t>07/02/2024</a:t>
            </a:fld>
            <a:endParaRPr lang="LID4096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75004-B616-66E5-BE5B-3C1B93AF01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D26740-A087-18F7-ACC5-11C7D4CEFC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E29154-41F3-4907-A465-E57376FC8984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4382651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4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302D6-B6A6-A912-3909-FAEFDB9944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Cavernous Expedition</a:t>
            </a:r>
            <a:endParaRPr lang="LID4096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338CCF-ACA2-D718-8E55-9441C169F58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Procedural generation of caves</a:t>
            </a:r>
            <a:endParaRPr lang="LID4096" dirty="0"/>
          </a:p>
        </p:txBody>
      </p:sp>
      <p:pic>
        <p:nvPicPr>
          <p:cNvPr id="1026" name="Picture 2" descr="UPB Identitate Vizuală / LOGO - Universitatea Politehnica ...">
            <a:extLst>
              <a:ext uri="{FF2B5EF4-FFF2-40B4-BE49-F238E27FC236}">
                <a16:creationId xmlns:a16="http://schemas.microsoft.com/office/drawing/2014/main" id="{AB9929DF-E6AB-BDF6-F918-F1E7C314FE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940" y="525303"/>
            <a:ext cx="1194119" cy="11941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B1B26F-5098-619D-9D87-9011C06923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0941" y="561260"/>
            <a:ext cx="1194118" cy="115816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A55283B-6CA1-8279-7AA3-0D0E8B7A7E28}"/>
              </a:ext>
            </a:extLst>
          </p:cNvPr>
          <p:cNvSpPr txBox="1"/>
          <p:nvPr/>
        </p:nvSpPr>
        <p:spPr>
          <a:xfrm>
            <a:off x="4598314" y="4004376"/>
            <a:ext cx="2995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800" dirty="0"/>
              <a:t>Mihai-Cosmin Roș</a:t>
            </a:r>
            <a:r>
              <a:rPr lang="en-US" sz="2800" dirty="0"/>
              <a:t>u</a:t>
            </a:r>
            <a:endParaRPr lang="LID4096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1DC3F1A-70EB-C275-0473-5C61CA0244BA}"/>
              </a:ext>
            </a:extLst>
          </p:cNvPr>
          <p:cNvSpPr txBox="1"/>
          <p:nvPr/>
        </p:nvSpPr>
        <p:spPr>
          <a:xfrm>
            <a:off x="8258274" y="5138579"/>
            <a:ext cx="27522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Thesis advisor</a:t>
            </a:r>
          </a:p>
          <a:p>
            <a:pPr algn="ctr"/>
            <a:r>
              <a:rPr lang="en-US" sz="2000" dirty="0"/>
              <a:t>Conf. dr. </a:t>
            </a:r>
            <a:r>
              <a:rPr lang="en-US" sz="2000" dirty="0" err="1"/>
              <a:t>ing</a:t>
            </a:r>
            <a:r>
              <a:rPr lang="en-US" sz="2000" dirty="0"/>
              <a:t>. Anca </a:t>
            </a:r>
            <a:r>
              <a:rPr lang="en-US" sz="2000" dirty="0" err="1"/>
              <a:t>Morar</a:t>
            </a:r>
            <a:endParaRPr lang="LID4096" sz="2400" dirty="0"/>
          </a:p>
        </p:txBody>
      </p:sp>
    </p:spTree>
    <p:extLst>
      <p:ext uri="{BB962C8B-B14F-4D97-AF65-F5344CB8AC3E}">
        <p14:creationId xmlns:p14="http://schemas.microsoft.com/office/powerpoint/2010/main" val="38243862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Implementation details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B984B9-8D3D-0E84-120F-1BFB33E17F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184" y="1523287"/>
            <a:ext cx="10357631" cy="478861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461FC96-F0F0-74D7-9F00-270638F5DE1C}"/>
              </a:ext>
            </a:extLst>
          </p:cNvPr>
          <p:cNvSpPr txBox="1"/>
          <p:nvPr/>
        </p:nvSpPr>
        <p:spPr>
          <a:xfrm>
            <a:off x="5139294" y="6361987"/>
            <a:ext cx="1913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Workflow diagram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6076825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Implementation details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24E5D-E4AE-65D5-BA8F-533DDE6D1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10515600" cy="4564063"/>
          </a:xfrm>
        </p:spPr>
        <p:txBody>
          <a:bodyPr/>
          <a:lstStyle/>
          <a:p>
            <a:r>
              <a:rPr lang="en-US" dirty="0"/>
              <a:t>Seeded random </a:t>
            </a:r>
            <a:r>
              <a:rPr lang="en-US" dirty="0" err="1"/>
              <a:t>behaviour</a:t>
            </a:r>
            <a:endParaRPr lang="en-US" dirty="0"/>
          </a:p>
          <a:p>
            <a:pPr lvl="1"/>
            <a:r>
              <a:rPr lang="en-US" sz="2000" dirty="0"/>
              <a:t>Unity’s random system is state based</a:t>
            </a:r>
          </a:p>
          <a:p>
            <a:pPr lvl="1"/>
            <a:r>
              <a:rPr lang="en-US" sz="2000" dirty="0"/>
              <a:t>Seed is used to set the state</a:t>
            </a:r>
          </a:p>
          <a:p>
            <a:r>
              <a:rPr lang="en-US" dirty="0"/>
              <a:t>Terrain</a:t>
            </a:r>
          </a:p>
          <a:p>
            <a:pPr lvl="1"/>
            <a:r>
              <a:rPr lang="en-US" sz="2000" dirty="0"/>
              <a:t>Cellular Automaton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25C9D6-B6DB-C366-04FB-F7BE468ED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215" y="1612900"/>
            <a:ext cx="4010585" cy="399153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14BD921-3A35-945F-23AB-7E7614A3A9DF}"/>
              </a:ext>
            </a:extLst>
          </p:cNvPr>
          <p:cNvSpPr txBox="1"/>
          <p:nvPr/>
        </p:nvSpPr>
        <p:spPr>
          <a:xfrm>
            <a:off x="6877477" y="5604432"/>
            <a:ext cx="4942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 of a cave system after Cellular Automaton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9494343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Implementation details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24E5D-E4AE-65D5-BA8F-533DDE6D1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10515600" cy="4564063"/>
          </a:xfrm>
        </p:spPr>
        <p:txBody>
          <a:bodyPr/>
          <a:lstStyle/>
          <a:p>
            <a:r>
              <a:rPr lang="en-US" dirty="0"/>
              <a:t>Terrain</a:t>
            </a:r>
          </a:p>
          <a:p>
            <a:pPr lvl="1"/>
            <a:r>
              <a:rPr lang="en-US" sz="2000" dirty="0"/>
              <a:t>Cellular Automaton</a:t>
            </a:r>
          </a:p>
          <a:p>
            <a:pPr lvl="1"/>
            <a:r>
              <a:rPr lang="en-US" sz="2000" dirty="0"/>
              <a:t>Ensuring connectivity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3B44EBD-E065-61BF-4DC7-89D9E124D5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650" y="1523287"/>
            <a:ext cx="2762249" cy="276224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8F369B5-FAE8-FBEC-83BE-98023D0AEE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3725" y="1516756"/>
            <a:ext cx="2762249" cy="27687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A5D7D0-2B57-CEF6-6607-72B7FDB693F7}"/>
              </a:ext>
            </a:extLst>
          </p:cNvPr>
          <p:cNvSpPr txBox="1"/>
          <p:nvPr/>
        </p:nvSpPr>
        <p:spPr>
          <a:xfrm>
            <a:off x="4860138" y="4285536"/>
            <a:ext cx="3189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Cave system partially connected</a:t>
            </a:r>
            <a:endParaRPr lang="LID4096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02C7E0E-DFC3-B2C6-A40F-78B710245941}"/>
              </a:ext>
            </a:extLst>
          </p:cNvPr>
          <p:cNvSpPr txBox="1"/>
          <p:nvPr/>
        </p:nvSpPr>
        <p:spPr>
          <a:xfrm>
            <a:off x="8180551" y="4285536"/>
            <a:ext cx="28285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Cave system fully connected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4702568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Implementation details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24E5D-E4AE-65D5-BA8F-533DDE6D1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10515600" cy="4564063"/>
          </a:xfrm>
        </p:spPr>
        <p:txBody>
          <a:bodyPr/>
          <a:lstStyle/>
          <a:p>
            <a:r>
              <a:rPr lang="en-US" dirty="0"/>
              <a:t>Terrain</a:t>
            </a:r>
          </a:p>
          <a:p>
            <a:pPr lvl="1"/>
            <a:r>
              <a:rPr lang="en-US" sz="2000" dirty="0"/>
              <a:t>Cellular Automaton</a:t>
            </a:r>
          </a:p>
          <a:p>
            <a:pPr lvl="1"/>
            <a:r>
              <a:rPr lang="en-US" sz="2000" dirty="0"/>
              <a:t>Ensuring connectivity</a:t>
            </a:r>
          </a:p>
          <a:p>
            <a:pPr lvl="1"/>
            <a:r>
              <a:rPr lang="en-US" sz="2000" dirty="0"/>
              <a:t>Preparing the data volume</a:t>
            </a:r>
          </a:p>
          <a:p>
            <a:pPr lvl="1"/>
            <a:r>
              <a:rPr lang="en-US" sz="2000" dirty="0"/>
              <a:t>Marching Cubes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8CC9C4EA-5F70-6E08-360D-944B5B792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342" y="1316593"/>
            <a:ext cx="3630083" cy="1711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marching cubes algorithm on Make a GIF">
            <a:extLst>
              <a:ext uri="{FF2B5EF4-FFF2-40B4-BE49-F238E27FC236}">
                <a16:creationId xmlns:a16="http://schemas.microsoft.com/office/drawing/2014/main" id="{CC5163B8-4337-331F-C97A-5877BD1742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5575" y="3515438"/>
            <a:ext cx="3625850" cy="2719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29E353-373C-42D4-0CA1-C6778F4E8BC1}"/>
              </a:ext>
            </a:extLst>
          </p:cNvPr>
          <p:cNvSpPr txBox="1"/>
          <p:nvPr/>
        </p:nvSpPr>
        <p:spPr>
          <a:xfrm>
            <a:off x="8000125" y="3026886"/>
            <a:ext cx="2226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Marching cubes cases</a:t>
            </a:r>
            <a:endParaRPr lang="LID4096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89277B-7CBC-84BE-D4C5-DB7223BDCBB7}"/>
              </a:ext>
            </a:extLst>
          </p:cNvPr>
          <p:cNvSpPr txBox="1"/>
          <p:nvPr/>
        </p:nvSpPr>
        <p:spPr>
          <a:xfrm>
            <a:off x="6872830" y="6234826"/>
            <a:ext cx="4480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Visualization of the Marching cubes algorithm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999579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Results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pic>
        <p:nvPicPr>
          <p:cNvPr id="7" name="CavernousExpeditionDemo">
            <a:hlinkClick r:id="" action="ppaction://media"/>
            <a:extLst>
              <a:ext uri="{FF2B5EF4-FFF2-40B4-BE49-F238E27FC236}">
                <a16:creationId xmlns:a16="http://schemas.microsoft.com/office/drawing/2014/main" id="{10D61E61-8CD5-0B19-65A1-66C9FC135A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60587" y="1382513"/>
            <a:ext cx="8588375" cy="483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218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01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3333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Results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E4950C-2446-8EE3-DC69-1F367C3BB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7350"/>
            <a:ext cx="5619750" cy="4519613"/>
          </a:xfrm>
        </p:spPr>
        <p:txBody>
          <a:bodyPr/>
          <a:lstStyle/>
          <a:p>
            <a:r>
              <a:rPr lang="en-US" dirty="0"/>
              <a:t>Algorithm performance</a:t>
            </a:r>
          </a:p>
          <a:p>
            <a:pPr lvl="1"/>
            <a:r>
              <a:rPr lang="en-US" sz="2000" dirty="0"/>
              <a:t>Cellular Automaton requires considerably more time than Marching Cubes for bigger map sizes</a:t>
            </a:r>
          </a:p>
          <a:p>
            <a:pPr lvl="1"/>
            <a:r>
              <a:rPr lang="en-US" sz="2000" dirty="0"/>
              <a:t>There is a significant drop in FPS for bigger map sizes </a:t>
            </a:r>
          </a:p>
          <a:p>
            <a:pPr marL="457200" lvl="1" indent="0">
              <a:buNone/>
            </a:pPr>
            <a:endParaRPr lang="LID4096" sz="200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231B64C-F654-467A-DAA7-1650475874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950" y="120071"/>
            <a:ext cx="5734050" cy="307455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1AE9DE0-FB89-B8FE-662C-43EE897CE0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6516" y="3194629"/>
            <a:ext cx="3096917" cy="309691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B56FB61F-F60C-5F0D-7E41-2E2BEDF31C82}"/>
              </a:ext>
            </a:extLst>
          </p:cNvPr>
          <p:cNvSpPr txBox="1"/>
          <p:nvPr/>
        </p:nvSpPr>
        <p:spPr>
          <a:xfrm>
            <a:off x="6307258" y="3020915"/>
            <a:ext cx="603543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Time plots for Cellular Automaton and Marching Cubes using different map sizes</a:t>
            </a:r>
            <a:endParaRPr lang="LID4096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686B034-1453-ACD6-61AA-0F491B687B11}"/>
              </a:ext>
            </a:extLst>
          </p:cNvPr>
          <p:cNvSpPr txBox="1"/>
          <p:nvPr/>
        </p:nvSpPr>
        <p:spPr>
          <a:xfrm>
            <a:off x="8017501" y="6137657"/>
            <a:ext cx="26149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FPS plot using different map sizes</a:t>
            </a:r>
            <a:endParaRPr lang="LID4096" sz="1400" dirty="0"/>
          </a:p>
        </p:txBody>
      </p:sp>
    </p:spTree>
    <p:extLst>
      <p:ext uri="{BB962C8B-B14F-4D97-AF65-F5344CB8AC3E}">
        <p14:creationId xmlns:p14="http://schemas.microsoft.com/office/powerpoint/2010/main" val="1257299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Results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6E4950C-2446-8EE3-DC69-1F367C3BB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7350"/>
            <a:ext cx="3302159" cy="4519613"/>
          </a:xfrm>
        </p:spPr>
        <p:txBody>
          <a:bodyPr/>
          <a:lstStyle/>
          <a:p>
            <a:r>
              <a:rPr lang="en-US" dirty="0"/>
              <a:t>Feedback</a:t>
            </a:r>
          </a:p>
          <a:p>
            <a:pPr lvl="1"/>
            <a:r>
              <a:rPr lang="en-US" sz="2000" dirty="0"/>
              <a:t>A couple of volunteers were asked to play and rate the game</a:t>
            </a:r>
          </a:p>
          <a:p>
            <a:pPr marL="457200" lvl="1" indent="0">
              <a:buNone/>
            </a:pPr>
            <a:endParaRPr lang="LID4096" sz="2000" dirty="0"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932076A6-D2BF-9F1E-5859-F127872355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8174783"/>
              </p:ext>
            </p:extLst>
          </p:nvPr>
        </p:nvGraphicFramePr>
        <p:xfrm>
          <a:off x="4140359" y="483657"/>
          <a:ext cx="3965575" cy="26437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E464E47-0BF9-7B9B-34B3-E4F8A2665D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25176237"/>
              </p:ext>
            </p:extLst>
          </p:nvPr>
        </p:nvGraphicFramePr>
        <p:xfrm>
          <a:off x="8226425" y="483657"/>
          <a:ext cx="3965575" cy="26437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82FCE013-A5F8-AD9A-E7C5-CF7317F62D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48430727"/>
              </p:ext>
            </p:extLst>
          </p:nvPr>
        </p:nvGraphicFramePr>
        <p:xfrm>
          <a:off x="4140359" y="3245906"/>
          <a:ext cx="3965575" cy="26437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05BCA3E-85B3-8998-5192-74119052B3B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01628793"/>
              </p:ext>
            </p:extLst>
          </p:nvPr>
        </p:nvGraphicFramePr>
        <p:xfrm>
          <a:off x="8226424" y="3245906"/>
          <a:ext cx="3965575" cy="26437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544497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Future improvements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24E5D-E4AE-65D5-BA8F-533DDE6D1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10515600" cy="4564063"/>
          </a:xfrm>
        </p:spPr>
        <p:txBody>
          <a:bodyPr/>
          <a:lstStyle/>
          <a:p>
            <a:r>
              <a:rPr lang="en-US" sz="2000" dirty="0"/>
              <a:t>Parallelizing the cellular automaton algorithm</a:t>
            </a:r>
          </a:p>
          <a:p>
            <a:r>
              <a:rPr lang="en-US" sz="2000" dirty="0"/>
              <a:t>Splitting the terrain into chunks and rendering only the closest chunks</a:t>
            </a:r>
          </a:p>
          <a:p>
            <a:r>
              <a:rPr lang="en-US" sz="2000" dirty="0"/>
              <a:t>Cave systems on multiple levels</a:t>
            </a:r>
          </a:p>
          <a:p>
            <a:r>
              <a:rPr lang="en-US" sz="2000" dirty="0"/>
              <a:t>More details such as stalagmites and stalactites</a:t>
            </a:r>
          </a:p>
          <a:p>
            <a:r>
              <a:rPr lang="en-US" sz="2000" dirty="0"/>
              <a:t>Themed caves</a:t>
            </a:r>
          </a:p>
          <a:p>
            <a:r>
              <a:rPr lang="en-US" sz="2000" dirty="0"/>
              <a:t>More customization</a:t>
            </a:r>
          </a:p>
          <a:p>
            <a:r>
              <a:rPr lang="en-US" sz="2000" dirty="0"/>
              <a:t>Bigger selection of puzzles</a:t>
            </a:r>
          </a:p>
          <a:p>
            <a:r>
              <a:rPr lang="en-US" sz="2000" dirty="0"/>
              <a:t>Co-op/Multiplayer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221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Introduction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24E5D-E4AE-65D5-BA8F-533DDE6D1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5613400" cy="4564063"/>
          </a:xfrm>
        </p:spPr>
        <p:txBody>
          <a:bodyPr>
            <a:normAutofit/>
          </a:bodyPr>
          <a:lstStyle/>
          <a:p>
            <a:r>
              <a:rPr lang="en-US" dirty="0"/>
              <a:t>Why?</a:t>
            </a:r>
          </a:p>
          <a:p>
            <a:pPr lvl="1"/>
            <a:r>
              <a:rPr lang="en-US" sz="2000" dirty="0"/>
              <a:t>Adventure games that include puzzles require hand crafted levels</a:t>
            </a:r>
          </a:p>
          <a:p>
            <a:pPr lvl="1"/>
            <a:r>
              <a:rPr lang="en-US" sz="2000" dirty="0"/>
              <a:t>Could procedural generation be used instead?</a:t>
            </a:r>
            <a:endParaRPr lang="en-US" sz="2200" dirty="0"/>
          </a:p>
          <a:p>
            <a:r>
              <a:rPr lang="en-US" dirty="0"/>
              <a:t>What is Cavernous Expedition?</a:t>
            </a:r>
          </a:p>
          <a:p>
            <a:pPr lvl="1"/>
            <a:r>
              <a:rPr lang="en-US" sz="2000" dirty="0"/>
              <a:t>3D singleplayer adventure puzzle game taking place inside an underground cave system</a:t>
            </a:r>
          </a:p>
          <a:p>
            <a:pPr lvl="1"/>
            <a:r>
              <a:rPr lang="en-US" sz="2000" dirty="0"/>
              <a:t>Uses procedural generation to create the terrain</a:t>
            </a:r>
          </a:p>
          <a:p>
            <a:pPr lvl="1"/>
            <a:r>
              <a:rPr lang="en-US" sz="2000" dirty="0"/>
              <a:t>Puzzles chosen from a premade pool</a:t>
            </a:r>
            <a:endParaRPr lang="en-US" sz="2200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912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Market research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24E5D-E4AE-65D5-BA8F-533DDE6D1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5613400" cy="4564063"/>
          </a:xfrm>
        </p:spPr>
        <p:txBody>
          <a:bodyPr>
            <a:normAutofit/>
          </a:bodyPr>
          <a:lstStyle/>
          <a:p>
            <a:r>
              <a:rPr lang="en-US" dirty="0"/>
              <a:t>Adventure puzzle games</a:t>
            </a:r>
          </a:p>
          <a:p>
            <a:pPr lvl="1"/>
            <a:r>
              <a:rPr lang="en-US" sz="2000" dirty="0"/>
              <a:t>Portal series</a:t>
            </a:r>
          </a:p>
          <a:p>
            <a:pPr lvl="1"/>
            <a:r>
              <a:rPr lang="en-US" sz="2000" dirty="0"/>
              <a:t>We Were Here series</a:t>
            </a:r>
          </a:p>
          <a:p>
            <a:r>
              <a:rPr lang="en-US" dirty="0"/>
              <a:t>Procedural generation games</a:t>
            </a:r>
          </a:p>
          <a:p>
            <a:pPr lvl="1"/>
            <a:r>
              <a:rPr lang="en-US" sz="2000" dirty="0" err="1"/>
              <a:t>Spelunky</a:t>
            </a:r>
            <a:endParaRPr lang="en-US" sz="2000" dirty="0"/>
          </a:p>
          <a:p>
            <a:pPr lvl="1"/>
            <a:r>
              <a:rPr lang="en-US" sz="2000" dirty="0"/>
              <a:t>Don’t Starve</a:t>
            </a:r>
          </a:p>
          <a:p>
            <a:pPr lvl="1"/>
            <a:r>
              <a:rPr lang="en-US" sz="2000" dirty="0"/>
              <a:t>Minecraft</a:t>
            </a:r>
          </a:p>
          <a:p>
            <a:pPr lvl="1"/>
            <a:r>
              <a:rPr lang="en-US" sz="2000" dirty="0"/>
              <a:t>Deep Rock Galactic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F5ED67-E8F5-146A-729A-0A8F76BEE0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091" y="117474"/>
            <a:ext cx="5378768" cy="30255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A8EA0D7-B8CC-4289-FB6F-681155ADC6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2091" y="3458458"/>
            <a:ext cx="5378768" cy="302555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AC9A417-2B64-536C-A05F-B94ADB84757F}"/>
              </a:ext>
            </a:extLst>
          </p:cNvPr>
          <p:cNvSpPr txBox="1"/>
          <p:nvPr/>
        </p:nvSpPr>
        <p:spPr>
          <a:xfrm>
            <a:off x="8745147" y="3116079"/>
            <a:ext cx="1032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Spelunky</a:t>
            </a:r>
            <a:endParaRPr lang="LID4096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691BAA0-D8FC-99BC-DA88-C7E7DC140B87}"/>
              </a:ext>
            </a:extLst>
          </p:cNvPr>
          <p:cNvSpPr txBox="1"/>
          <p:nvPr/>
        </p:nvSpPr>
        <p:spPr>
          <a:xfrm>
            <a:off x="8273832" y="6492875"/>
            <a:ext cx="1975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Deep Rock Galactic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347669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Objectives</a:t>
            </a:r>
            <a:endParaRPr lang="LID4096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524E5D-E4AE-65D5-BA8F-533DDE6D1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10515600" cy="4564063"/>
          </a:xfrm>
        </p:spPr>
        <p:txBody>
          <a:bodyPr/>
          <a:lstStyle/>
          <a:p>
            <a:r>
              <a:rPr lang="en-US" dirty="0"/>
              <a:t>Dynamically generated cave system</a:t>
            </a:r>
          </a:p>
          <a:p>
            <a:pPr lvl="1"/>
            <a:r>
              <a:rPr lang="en-US" sz="2000" dirty="0"/>
              <a:t>Various cave types</a:t>
            </a:r>
          </a:p>
          <a:p>
            <a:pPr lvl="1"/>
            <a:r>
              <a:rPr lang="en-US" sz="2000" dirty="0"/>
              <a:t>Resource placement</a:t>
            </a:r>
          </a:p>
          <a:p>
            <a:pPr lvl="1"/>
            <a:r>
              <a:rPr lang="en-US" sz="2000" dirty="0"/>
              <a:t>Puzzles</a:t>
            </a:r>
            <a:endParaRPr lang="en-US" dirty="0"/>
          </a:p>
          <a:p>
            <a:r>
              <a:rPr lang="en-US" dirty="0"/>
              <a:t>Resource management</a:t>
            </a:r>
          </a:p>
          <a:p>
            <a:pPr lvl="1"/>
            <a:r>
              <a:rPr lang="en-US" sz="2000" dirty="0"/>
              <a:t>Batteries – light level</a:t>
            </a:r>
          </a:p>
          <a:p>
            <a:pPr lvl="1"/>
            <a:r>
              <a:rPr lang="en-US" sz="2000" dirty="0"/>
              <a:t>Food and water – hunger level</a:t>
            </a:r>
            <a:endParaRPr lang="en-US" dirty="0"/>
          </a:p>
          <a:p>
            <a:r>
              <a:rPr lang="en-US" dirty="0"/>
              <a:t>Challenges and exploring</a:t>
            </a:r>
          </a:p>
          <a:p>
            <a:pPr lvl="1"/>
            <a:r>
              <a:rPr lang="en-US" sz="2000" dirty="0"/>
              <a:t>Puzzle solving</a:t>
            </a:r>
          </a:p>
          <a:p>
            <a:pPr lvl="1"/>
            <a:r>
              <a:rPr lang="en-US" sz="2000" dirty="0"/>
              <a:t>Surroundings information</a:t>
            </a:r>
          </a:p>
          <a:p>
            <a:pPr lvl="1"/>
            <a:r>
              <a:rPr lang="en-US" sz="2000" dirty="0"/>
              <a:t>Mapping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399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>
            <a:normAutofit/>
          </a:bodyPr>
          <a:lstStyle/>
          <a:p>
            <a:r>
              <a:rPr lang="en-US" dirty="0"/>
              <a:t>Terrain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05CF9F4-0397-D255-CC0A-BBA9B010F8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450" y="1591327"/>
            <a:ext cx="4691403" cy="39379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2A79AC9-EAA6-CB52-F01A-4C6742F29F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6910" y="1591327"/>
            <a:ext cx="4217640" cy="39379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C3F2C9-D66C-5533-A1B3-0805FD1FA6E9}"/>
              </a:ext>
            </a:extLst>
          </p:cNvPr>
          <p:cNvSpPr txBox="1"/>
          <p:nvPr/>
        </p:nvSpPr>
        <p:spPr>
          <a:xfrm>
            <a:off x="3708733" y="5647390"/>
            <a:ext cx="5186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Examples of generated cave systems (top-down view)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295046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Puzzles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F691974-897C-77C1-57C2-6DBBFFD54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65125"/>
            <a:ext cx="4724402" cy="26935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67EF447-C9D4-9561-C59C-A82883FB6D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569502"/>
            <a:ext cx="4724402" cy="292337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F19E5A-5C91-19BB-1542-9FC7AD7B394A}"/>
              </a:ext>
            </a:extLst>
          </p:cNvPr>
          <p:cNvSpPr txBox="1"/>
          <p:nvPr/>
        </p:nvSpPr>
        <p:spPr>
          <a:xfrm>
            <a:off x="8204718" y="3103832"/>
            <a:ext cx="25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Multiple buttons pressed</a:t>
            </a:r>
            <a:endParaRPr lang="LID4096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395B78-6366-BBAC-3939-E1470AA21919}"/>
              </a:ext>
            </a:extLst>
          </p:cNvPr>
          <p:cNvSpPr txBox="1"/>
          <p:nvPr/>
        </p:nvSpPr>
        <p:spPr>
          <a:xfrm>
            <a:off x="8576229" y="6488668"/>
            <a:ext cx="17959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Symbol matching</a:t>
            </a:r>
            <a:endParaRPr lang="LID4096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A7DC22-13A4-E37F-7E4A-206AA0E2F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10515600" cy="4564063"/>
          </a:xfrm>
        </p:spPr>
        <p:txBody>
          <a:bodyPr/>
          <a:lstStyle/>
          <a:p>
            <a:r>
              <a:rPr lang="en-US" dirty="0"/>
              <a:t>Multiple buttons pressed</a:t>
            </a:r>
          </a:p>
          <a:p>
            <a:pPr lvl="1"/>
            <a:r>
              <a:rPr lang="en-US" sz="2000" dirty="0"/>
              <a:t>Hold multiple buttons pressed simultaneously</a:t>
            </a:r>
          </a:p>
          <a:p>
            <a:pPr lvl="1"/>
            <a:r>
              <a:rPr lang="en-US" sz="2000" dirty="0"/>
              <a:t>Step on the buttons</a:t>
            </a:r>
          </a:p>
          <a:p>
            <a:pPr lvl="1"/>
            <a:r>
              <a:rPr lang="en-US" sz="2000" dirty="0"/>
              <a:t>Search for heavy rocks</a:t>
            </a:r>
          </a:p>
          <a:p>
            <a:r>
              <a:rPr lang="en-US" dirty="0"/>
              <a:t>Symbol matching</a:t>
            </a:r>
            <a:endParaRPr lang="en-US" sz="2400" dirty="0"/>
          </a:p>
          <a:p>
            <a:pPr lvl="1"/>
            <a:r>
              <a:rPr lang="en-US" sz="2000" dirty="0"/>
              <a:t>Match symbols by coloring them in pairs</a:t>
            </a:r>
          </a:p>
          <a:p>
            <a:pPr lvl="1"/>
            <a:r>
              <a:rPr lang="en-US" sz="2000" dirty="0"/>
              <a:t>Hints with the correct pairs can be found </a:t>
            </a:r>
          </a:p>
        </p:txBody>
      </p:sp>
    </p:spTree>
    <p:extLst>
      <p:ext uri="{BB962C8B-B14F-4D97-AF65-F5344CB8AC3E}">
        <p14:creationId xmlns:p14="http://schemas.microsoft.com/office/powerpoint/2010/main" val="41615616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Puzzles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F19E5A-5C91-19BB-1542-9FC7AD7B394A}"/>
              </a:ext>
            </a:extLst>
          </p:cNvPr>
          <p:cNvSpPr txBox="1"/>
          <p:nvPr/>
        </p:nvSpPr>
        <p:spPr>
          <a:xfrm>
            <a:off x="8611398" y="3144037"/>
            <a:ext cx="1725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Symbol ordering</a:t>
            </a:r>
            <a:endParaRPr lang="LID4096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395B78-6366-BBAC-3939-E1470AA21919}"/>
              </a:ext>
            </a:extLst>
          </p:cNvPr>
          <p:cNvSpPr txBox="1"/>
          <p:nvPr/>
        </p:nvSpPr>
        <p:spPr>
          <a:xfrm>
            <a:off x="8580812" y="6488668"/>
            <a:ext cx="1786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Assembling a key</a:t>
            </a:r>
            <a:endParaRPr lang="LID4096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A7DC22-13A4-E37F-7E4A-206AA0E2F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10515600" cy="4564063"/>
          </a:xfrm>
        </p:spPr>
        <p:txBody>
          <a:bodyPr/>
          <a:lstStyle/>
          <a:p>
            <a:r>
              <a:rPr lang="en-US" dirty="0"/>
              <a:t>Symbol ordering</a:t>
            </a:r>
          </a:p>
          <a:p>
            <a:pPr lvl="1"/>
            <a:r>
              <a:rPr lang="en-US" sz="2000" dirty="0"/>
              <a:t>Order multiple symbols in a certain way</a:t>
            </a:r>
          </a:p>
          <a:p>
            <a:pPr lvl="1"/>
            <a:r>
              <a:rPr lang="en-US" sz="2000" dirty="0"/>
              <a:t>Swap the symbols to change order</a:t>
            </a:r>
          </a:p>
          <a:p>
            <a:pPr lvl="1"/>
            <a:r>
              <a:rPr lang="en-US" sz="2000" dirty="0"/>
              <a:t>Hints suggesting the correct order can be found</a:t>
            </a:r>
          </a:p>
          <a:p>
            <a:r>
              <a:rPr lang="en-US" dirty="0"/>
              <a:t>Assembling a key</a:t>
            </a:r>
            <a:endParaRPr lang="en-US" sz="2400" dirty="0"/>
          </a:p>
          <a:p>
            <a:pPr lvl="1"/>
            <a:r>
              <a:rPr lang="en-US" sz="2000" dirty="0"/>
              <a:t>Search for multiple key fragments</a:t>
            </a:r>
          </a:p>
          <a:p>
            <a:pPr lvl="1"/>
            <a:r>
              <a:rPr lang="en-US" sz="2000" dirty="0"/>
              <a:t>Place the fragments on the white board</a:t>
            </a:r>
          </a:p>
          <a:p>
            <a:pPr lvl="1"/>
            <a:r>
              <a:rPr lang="en-US" sz="2000" dirty="0"/>
              <a:t>Craft the key and use inside the key hole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4FA7F1-9CB9-DDEE-E367-3D8197B5876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998" y="179881"/>
            <a:ext cx="4724402" cy="29239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D5A8210-18A7-3A9B-F5EF-097D831DCB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998" y="3640408"/>
            <a:ext cx="4724402" cy="284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113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Puzzles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FF19E5A-5C91-19BB-1542-9FC7AD7B394A}"/>
              </a:ext>
            </a:extLst>
          </p:cNvPr>
          <p:cNvSpPr txBox="1"/>
          <p:nvPr/>
        </p:nvSpPr>
        <p:spPr>
          <a:xfrm>
            <a:off x="8553786" y="3103832"/>
            <a:ext cx="18408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Crystal resonance</a:t>
            </a:r>
            <a:endParaRPr lang="LID4096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3395B78-6366-BBAC-3939-E1470AA21919}"/>
              </a:ext>
            </a:extLst>
          </p:cNvPr>
          <p:cNvSpPr txBox="1"/>
          <p:nvPr/>
        </p:nvSpPr>
        <p:spPr>
          <a:xfrm>
            <a:off x="8679076" y="6488668"/>
            <a:ext cx="1590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Gem showcase</a:t>
            </a:r>
            <a:endParaRPr lang="LID4096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A7DC22-13A4-E37F-7E4A-206AA0E2F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5721350" cy="4564063"/>
          </a:xfrm>
        </p:spPr>
        <p:txBody>
          <a:bodyPr/>
          <a:lstStyle/>
          <a:p>
            <a:r>
              <a:rPr lang="en-US" dirty="0"/>
              <a:t>Crystal resonance</a:t>
            </a:r>
          </a:p>
          <a:p>
            <a:pPr lvl="1"/>
            <a:r>
              <a:rPr lang="en-US" sz="2000" dirty="0"/>
              <a:t>Hit the crystals in order to produce a certain sequence of sounds</a:t>
            </a:r>
          </a:p>
          <a:p>
            <a:pPr lvl="1"/>
            <a:r>
              <a:rPr lang="en-US" sz="2000" dirty="0"/>
              <a:t>Each crystal has a different pitch</a:t>
            </a:r>
          </a:p>
          <a:p>
            <a:pPr lvl="1"/>
            <a:r>
              <a:rPr lang="en-US" sz="2000" dirty="0"/>
              <a:t>Hint suggesting the correct order can be found</a:t>
            </a:r>
          </a:p>
          <a:p>
            <a:r>
              <a:rPr lang="en-US" dirty="0"/>
              <a:t>Gem showcase</a:t>
            </a:r>
          </a:p>
          <a:p>
            <a:pPr lvl="1"/>
            <a:r>
              <a:rPr lang="en-US" sz="2000" dirty="0"/>
              <a:t>Search for various gems to place on the pillars</a:t>
            </a:r>
          </a:p>
          <a:p>
            <a:pPr lvl="1"/>
            <a:r>
              <a:rPr lang="en-US" sz="2000" dirty="0"/>
              <a:t>Each pillar has a hint referring to its gem</a:t>
            </a:r>
          </a:p>
          <a:p>
            <a:pPr lvl="1"/>
            <a:r>
              <a:rPr lang="en-US" sz="2000" dirty="0"/>
              <a:t>Gems can be found in any cave room that is accessible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BF8A74B-2480-6CAB-BDAF-239A537CB5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998" y="147794"/>
            <a:ext cx="4724402" cy="29560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48CB2BB-C37C-0238-8001-823D03B486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1998" y="3564945"/>
            <a:ext cx="4724402" cy="2968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7376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CB3AD-8826-00CC-5BB4-5CEA88644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5750" y="365125"/>
            <a:ext cx="9798050" cy="1108075"/>
          </a:xfrm>
        </p:spPr>
        <p:txBody>
          <a:bodyPr/>
          <a:lstStyle/>
          <a:p>
            <a:r>
              <a:rPr lang="en-US" dirty="0"/>
              <a:t>User Interface</a:t>
            </a:r>
            <a:endParaRPr lang="LID4096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0F0C7D-E962-2149-B6CB-34E7D782A8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41" y="365125"/>
            <a:ext cx="1194118" cy="1158162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4DA7DC22-13A4-E37F-7E4A-206AA0E2F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2900"/>
            <a:ext cx="4806950" cy="4564063"/>
          </a:xfrm>
        </p:spPr>
        <p:txBody>
          <a:bodyPr>
            <a:normAutofit/>
          </a:bodyPr>
          <a:lstStyle/>
          <a:p>
            <a:r>
              <a:rPr lang="en-US" dirty="0"/>
              <a:t>In-game UI</a:t>
            </a:r>
          </a:p>
          <a:p>
            <a:pPr lvl="1"/>
            <a:r>
              <a:rPr lang="en-US" sz="2000" dirty="0"/>
              <a:t>Light and hunger levels</a:t>
            </a:r>
          </a:p>
          <a:p>
            <a:pPr lvl="1"/>
            <a:r>
              <a:rPr lang="en-US" sz="2000" dirty="0" err="1"/>
              <a:t>Minimap</a:t>
            </a:r>
            <a:endParaRPr lang="en-US" sz="2000" dirty="0"/>
          </a:p>
          <a:p>
            <a:pPr lvl="1"/>
            <a:r>
              <a:rPr lang="en-US" sz="2000" dirty="0"/>
              <a:t>Crosshair</a:t>
            </a:r>
          </a:p>
          <a:p>
            <a:r>
              <a:rPr lang="en-US" dirty="0"/>
              <a:t>Main menu</a:t>
            </a:r>
          </a:p>
          <a:p>
            <a:pPr lvl="1"/>
            <a:r>
              <a:rPr lang="en-US" sz="2000" dirty="0"/>
              <a:t>Enter seed</a:t>
            </a:r>
          </a:p>
          <a:p>
            <a:pPr lvl="1"/>
            <a:r>
              <a:rPr lang="en-US" sz="2000" dirty="0"/>
              <a:t>Change settings</a:t>
            </a:r>
          </a:p>
          <a:p>
            <a:pPr lvl="1"/>
            <a:r>
              <a:rPr lang="en-US" sz="2000" dirty="0"/>
              <a:t>Preview map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24B4243-026B-29A0-5DD8-A6A8554920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799" y="232553"/>
            <a:ext cx="6185059" cy="30091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321995-5B73-4DF4-0A22-7556271906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65799" y="3571953"/>
            <a:ext cx="6185060" cy="29801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C1D565-45B7-CBA0-33E5-EB72C7F2BE0B}"/>
              </a:ext>
            </a:extLst>
          </p:cNvPr>
          <p:cNvSpPr txBox="1"/>
          <p:nvPr/>
        </p:nvSpPr>
        <p:spPr>
          <a:xfrm>
            <a:off x="8254380" y="3202621"/>
            <a:ext cx="12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In-game UI</a:t>
            </a:r>
            <a:endParaRPr lang="LID4096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1F6DAAA-7F75-63A5-61B2-3EE7D9B92579}"/>
              </a:ext>
            </a:extLst>
          </p:cNvPr>
          <p:cNvSpPr txBox="1"/>
          <p:nvPr/>
        </p:nvSpPr>
        <p:spPr>
          <a:xfrm>
            <a:off x="8226583" y="6513018"/>
            <a:ext cx="1263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 menu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518126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491</Words>
  <Application>Microsoft Office PowerPoint</Application>
  <PresentationFormat>Widescreen</PresentationFormat>
  <Paragraphs>127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Cavernous Expedition</vt:lpstr>
      <vt:lpstr>Introduction</vt:lpstr>
      <vt:lpstr>Market research</vt:lpstr>
      <vt:lpstr>Objectives</vt:lpstr>
      <vt:lpstr>Terrain</vt:lpstr>
      <vt:lpstr>Puzzles</vt:lpstr>
      <vt:lpstr>Puzzles</vt:lpstr>
      <vt:lpstr>Puzzles</vt:lpstr>
      <vt:lpstr>User Interface</vt:lpstr>
      <vt:lpstr>Implementation details</vt:lpstr>
      <vt:lpstr>Implementation details</vt:lpstr>
      <vt:lpstr>Implementation details</vt:lpstr>
      <vt:lpstr>Implementation details</vt:lpstr>
      <vt:lpstr>Results</vt:lpstr>
      <vt:lpstr>Results</vt:lpstr>
      <vt:lpstr>Results</vt:lpstr>
      <vt:lpstr>Future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Cavernous Expedition</dc:title>
  <dc:creator>Mihai Cosmin Rosu</dc:creator>
  <cp:lastModifiedBy>Mihai Cosmin Rosu</cp:lastModifiedBy>
  <cp:revision>14</cp:revision>
  <dcterms:created xsi:type="dcterms:W3CDTF">2024-05-09T16:40:55Z</dcterms:created>
  <dcterms:modified xsi:type="dcterms:W3CDTF">2024-07-02T14:45:16Z</dcterms:modified>
</cp:coreProperties>
</file>

<file path=docProps/thumbnail.jpeg>
</file>